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323" r:id="rId4"/>
    <p:sldId id="333" r:id="rId5"/>
    <p:sldId id="332" r:id="rId6"/>
    <p:sldId id="274" r:id="rId7"/>
    <p:sldId id="330" r:id="rId8"/>
    <p:sldId id="326" r:id="rId9"/>
    <p:sldId id="335" r:id="rId10"/>
    <p:sldId id="325" r:id="rId11"/>
    <p:sldId id="327" r:id="rId12"/>
    <p:sldId id="328" r:id="rId13"/>
    <p:sldId id="329" r:id="rId14"/>
    <p:sldId id="331" r:id="rId15"/>
    <p:sldId id="262" r:id="rId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5"/>
    <a:srgbClr val="00242E"/>
    <a:srgbClr val="ECEDF0"/>
    <a:srgbClr val="C2B7AD"/>
    <a:srgbClr val="C0B5AC"/>
    <a:srgbClr val="FF6B00"/>
    <a:srgbClr val="5C92AB"/>
    <a:srgbClr val="F6F5EE"/>
    <a:srgbClr val="E0DBD6"/>
    <a:srgbClr val="58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2" autoAdjust="0"/>
    <p:restoredTop sz="94280" autoAdjust="0"/>
  </p:normalViewPr>
  <p:slideViewPr>
    <p:cSldViewPr snapToGrid="0" snapToObjects="1">
      <p:cViewPr varScale="1">
        <p:scale>
          <a:sx n="50" d="100"/>
          <a:sy n="50" d="100"/>
        </p:scale>
        <p:origin x="54" y="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ABEF-F633-45C1-8374-5104116FD787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5A0B-E56E-417D-A60C-3742A1557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4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A810-AE60-4345-8ED1-003C99C244AD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AC1AE-C9B4-479C-AB11-2637A379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diam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96515" y="-19318"/>
            <a:ext cx="4963527" cy="68773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252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6252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12930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9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4012" y="5037083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4012" y="849258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04012" y="5603821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25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41328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9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9410" y="224082"/>
            <a:ext cx="707953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151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97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79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77240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35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30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C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168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4168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14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15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4325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73412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788" y="224082"/>
            <a:ext cx="701537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9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19414"/>
            <a:ext cx="4332014" cy="6858001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28114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1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80473" y="-6588"/>
            <a:ext cx="4963527" cy="6877318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  <p:sp>
        <p:nvSpPr>
          <p:cNvPr id="41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115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36" name="Image 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38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421104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34261"/>
            <a:ext cx="4366123" cy="691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23411" y="3062599"/>
            <a:ext cx="4634652" cy="5902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3600" b="0" cap="small" baseline="0">
                <a:solidFill>
                  <a:schemeClr val="tx2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Headline 1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593558" y="3081037"/>
            <a:ext cx="0" cy="590209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21"/>
          <a:srcRect t="11985" r="30394"/>
          <a:stretch/>
        </p:blipFill>
        <p:spPr>
          <a:xfrm>
            <a:off x="6986514" y="0"/>
            <a:ext cx="2157485" cy="567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720337" y="142922"/>
            <a:ext cx="1396270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09553" y="6536368"/>
            <a:ext cx="74975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|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edit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&gt;&gt;  Slide master &gt;&gt; Slide 1 </a:t>
            </a:r>
            <a:endParaRPr lang="en-US" sz="1050" i="1" kern="1200" baseline="0" dirty="0">
              <a:solidFill>
                <a:srgbClr val="FF6B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 userDrawn="1"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60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72" r:id="rId6"/>
    <p:sldLayoutId id="2147483665" r:id="rId7"/>
    <p:sldLayoutId id="214748367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0" r:id="rId14"/>
    <p:sldLayoutId id="2147483651" r:id="rId15"/>
    <p:sldLayoutId id="2147483655" r:id="rId16"/>
    <p:sldLayoutId id="2147483653" r:id="rId17"/>
    <p:sldLayoutId id="2147483654" r:id="rId18"/>
    <p:sldLayoutId id="214748365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0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amond/>
      </p:transition>
    </mc:Choice>
    <mc:Fallback xmlns="">
      <p:transition spd="slow">
        <p:diamond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412" y="1247276"/>
            <a:ext cx="8200567" cy="4369523"/>
          </a:xfrm>
        </p:spPr>
        <p:txBody>
          <a:bodyPr/>
          <a:lstStyle/>
          <a:p>
            <a:r>
              <a:rPr lang="en-US" dirty="0" smtClean="0"/>
              <a:t>Event Aggregation</a:t>
            </a:r>
          </a:p>
          <a:p>
            <a:pPr lvl="1"/>
            <a:r>
              <a:rPr lang="en-US" dirty="0" smtClean="0"/>
              <a:t>The mission of identifying the identical events even if they’re having a different components.</a:t>
            </a:r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3411" y="200185"/>
            <a:ext cx="7687219" cy="605475"/>
          </a:xfrm>
        </p:spPr>
        <p:txBody>
          <a:bodyPr/>
          <a:lstStyle/>
          <a:p>
            <a:r>
              <a:rPr lang="en-US" dirty="0" smtClean="0"/>
              <a:t>Event extraction - additional steps: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232" t="27467" r="5983" b="22314"/>
          <a:stretch/>
        </p:blipFill>
        <p:spPr>
          <a:xfrm>
            <a:off x="1122946" y="2743201"/>
            <a:ext cx="6737685" cy="367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9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412" y="1247276"/>
            <a:ext cx="8200567" cy="4369523"/>
          </a:xfrm>
        </p:spPr>
        <p:txBody>
          <a:bodyPr/>
          <a:lstStyle/>
          <a:p>
            <a:r>
              <a:rPr lang="en-US" dirty="0" smtClean="0"/>
              <a:t>Co-reference resolution </a:t>
            </a:r>
          </a:p>
          <a:p>
            <a:pPr lvl="1"/>
            <a:r>
              <a:rPr lang="en-US" dirty="0" smtClean="0"/>
              <a:t>Identifying the true reference of a word.</a:t>
            </a:r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extraction</a:t>
            </a:r>
            <a:r>
              <a:rPr lang="en-US" dirty="0"/>
              <a:t> </a:t>
            </a:r>
            <a:r>
              <a:rPr lang="en-US" dirty="0" smtClean="0"/>
              <a:t>– Challenges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" y="2914678"/>
            <a:ext cx="8200567" cy="15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412" y="1247276"/>
            <a:ext cx="8200567" cy="4369523"/>
          </a:xfrm>
        </p:spPr>
        <p:txBody>
          <a:bodyPr/>
          <a:lstStyle/>
          <a:p>
            <a:r>
              <a:rPr lang="en-US" dirty="0" smtClean="0"/>
              <a:t>Hyponyms &amp; Hypernyms </a:t>
            </a:r>
          </a:p>
          <a:p>
            <a:pPr lvl="1"/>
            <a:r>
              <a:rPr lang="en-US" dirty="0" smtClean="0"/>
              <a:t>Avoid </a:t>
            </a:r>
            <a:r>
              <a:rPr lang="en-US" b="1" dirty="0"/>
              <a:t>redundancy</a:t>
            </a:r>
            <a:r>
              <a:rPr lang="en-US" dirty="0"/>
              <a:t> </a:t>
            </a:r>
            <a:r>
              <a:rPr lang="en-US" dirty="0" smtClean="0"/>
              <a:t> and thus sparsity and complexity.</a:t>
            </a:r>
            <a:endParaRPr lang="en-US" dirty="0"/>
          </a:p>
          <a:p>
            <a:pPr lvl="1"/>
            <a:r>
              <a:rPr lang="en-US" dirty="0" smtClean="0"/>
              <a:t>Avoid </a:t>
            </a:r>
            <a:r>
              <a:rPr lang="en-US" b="1" dirty="0" smtClean="0"/>
              <a:t>polysemy </a:t>
            </a:r>
            <a:r>
              <a:rPr lang="en-US" dirty="0" smtClean="0"/>
              <a:t> and thus assure a better TC task.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extraction</a:t>
            </a:r>
            <a:r>
              <a:rPr lang="en-US" dirty="0"/>
              <a:t> </a:t>
            </a:r>
            <a:r>
              <a:rPr lang="en-US" dirty="0" smtClean="0"/>
              <a:t>– Challenges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1" y="2957434"/>
            <a:ext cx="6801850" cy="26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412" y="1247276"/>
            <a:ext cx="8200567" cy="4369523"/>
          </a:xfrm>
        </p:spPr>
        <p:txBody>
          <a:bodyPr/>
          <a:lstStyle/>
          <a:p>
            <a:r>
              <a:rPr lang="en-US" dirty="0" smtClean="0"/>
              <a:t>Feature extraction process:</a:t>
            </a:r>
          </a:p>
          <a:p>
            <a:pPr lvl="1"/>
            <a:r>
              <a:rPr lang="en-US" dirty="0" smtClean="0"/>
              <a:t>Basic approach</a:t>
            </a:r>
            <a:endParaRPr lang="en-US" dirty="0"/>
          </a:p>
          <a:p>
            <a:pPr lvl="1"/>
            <a:r>
              <a:rPr lang="en-US" dirty="0" smtClean="0"/>
              <a:t>Neural Network- based approach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extraction</a:t>
            </a:r>
            <a:r>
              <a:rPr lang="en-US" dirty="0"/>
              <a:t> </a:t>
            </a:r>
            <a:r>
              <a:rPr lang="en-US" dirty="0" smtClean="0"/>
              <a:t>– Challenges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0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978" y="1077689"/>
            <a:ext cx="7394036" cy="4721085"/>
          </a:xfrm>
        </p:spPr>
        <p:txBody>
          <a:bodyPr/>
          <a:lstStyle/>
          <a:p>
            <a:r>
              <a:rPr lang="en-US" b="1" i="1" dirty="0" smtClean="0"/>
              <a:t>OPEN-DOMAIN EVENT EXTRACTION</a:t>
            </a:r>
          </a:p>
          <a:p>
            <a:pPr lvl="1"/>
            <a:r>
              <a:rPr lang="en-US" dirty="0" smtClean="0"/>
              <a:t>Use of keywords to detect each event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400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2936" y="2317661"/>
            <a:ext cx="4585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cap="small" dirty="0">
                <a:solidFill>
                  <a:srgbClr val="00242E"/>
                </a:solidFill>
                <a:latin typeface="Tw Cen MT" panose="020B0602020104020603" pitchFamily="34" charset="0"/>
              </a:rPr>
              <a:t>FINAL TEXT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601958" y="200344"/>
            <a:ext cx="2599244" cy="126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6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7254491" y="6147955"/>
            <a:ext cx="1326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cap="small" dirty="0" err="1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Thanks</a:t>
            </a:r>
            <a:endParaRPr lang="fr-FR" sz="3200" cap="small" dirty="0">
              <a:solidFill>
                <a:srgbClr val="002436"/>
              </a:solidFill>
              <a:latin typeface="Tw Cen MT" panose="020B06020201040206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7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amond/>
      </p:transition>
    </mc:Choice>
    <mc:Fallback xmlns="">
      <p:transition spd="slow">
        <p:diamond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723410" y="3062599"/>
            <a:ext cx="5709473" cy="590209"/>
          </a:xfrm>
        </p:spPr>
        <p:txBody>
          <a:bodyPr/>
          <a:lstStyle/>
          <a:p>
            <a:r>
              <a:rPr lang="fr-FR" dirty="0" smtClean="0"/>
              <a:t>Event extraction: Framework and challenges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7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978" y="1077689"/>
            <a:ext cx="7394036" cy="4721085"/>
          </a:xfrm>
        </p:spPr>
        <p:txBody>
          <a:bodyPr/>
          <a:lstStyle/>
          <a:p>
            <a:r>
              <a:rPr lang="en-US" dirty="0" smtClean="0"/>
              <a:t>Types of event extraction:</a:t>
            </a:r>
          </a:p>
          <a:p>
            <a:pPr lvl="1"/>
            <a:r>
              <a:rPr lang="en-US" b="1" i="1" dirty="0" smtClean="0"/>
              <a:t>CLOSED-DOMAIN EVENT EXTRACTION</a:t>
            </a:r>
          </a:p>
          <a:p>
            <a:pPr lvl="1" algn="l"/>
            <a:r>
              <a:rPr lang="en-US" b="1" i="1" dirty="0" smtClean="0"/>
              <a:t>OPEN-DOMAIN EVENT </a:t>
            </a:r>
            <a:r>
              <a:rPr lang="en-US" b="1" i="1" dirty="0"/>
              <a:t>EXTRACTION</a:t>
            </a:r>
            <a:br>
              <a:rPr lang="en-US" b="1" i="1" dirty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999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978" y="1077689"/>
            <a:ext cx="7394036" cy="4721085"/>
          </a:xfrm>
        </p:spPr>
        <p:txBody>
          <a:bodyPr/>
          <a:lstStyle/>
          <a:p>
            <a:r>
              <a:rPr lang="en-US" b="1" i="1" dirty="0" smtClean="0"/>
              <a:t>CLOSED-DOMAIN EVENT EXTRACTION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2" y="1698171"/>
            <a:ext cx="7664302" cy="45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78" y="1238111"/>
            <a:ext cx="7394036" cy="4232248"/>
          </a:xfrm>
        </p:spPr>
        <p:txBody>
          <a:bodyPr/>
          <a:lstStyle/>
          <a:p>
            <a:r>
              <a:rPr lang="en-US" dirty="0" smtClean="0"/>
              <a:t>Event Frame Prototype:</a:t>
            </a:r>
          </a:p>
          <a:p>
            <a:pPr lvl="1"/>
            <a:r>
              <a:rPr lang="en-US" dirty="0"/>
              <a:t>Trigger </a:t>
            </a:r>
          </a:p>
          <a:p>
            <a:pPr lvl="1"/>
            <a:r>
              <a:rPr lang="en-US" dirty="0"/>
              <a:t>Source </a:t>
            </a:r>
          </a:p>
          <a:p>
            <a:pPr lvl="1"/>
            <a:r>
              <a:rPr lang="en-US" dirty="0"/>
              <a:t>Target </a:t>
            </a:r>
          </a:p>
          <a:p>
            <a:pPr lvl="1"/>
            <a:r>
              <a:rPr lang="en-US" dirty="0"/>
              <a:t>Time &amp;/ </a:t>
            </a:r>
            <a:r>
              <a:rPr lang="en-US" dirty="0" smtClean="0"/>
              <a:t>Location</a:t>
            </a:r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292" t="37774" r="9118" b="53661"/>
          <a:stretch/>
        </p:blipFill>
        <p:spPr>
          <a:xfrm>
            <a:off x="112297" y="4106775"/>
            <a:ext cx="8325853" cy="133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78" y="1238111"/>
            <a:ext cx="7394036" cy="4232248"/>
          </a:xfrm>
        </p:spPr>
        <p:txBody>
          <a:bodyPr/>
          <a:lstStyle/>
          <a:p>
            <a:pPr algn="l"/>
            <a:r>
              <a:rPr lang="en-US" dirty="0" smtClean="0"/>
              <a:t>event-related information </a:t>
            </a:r>
            <a:r>
              <a:rPr lang="en-US" dirty="0"/>
              <a:t>from the text, such as the "5W1H" about an event</a:t>
            </a:r>
            <a:br>
              <a:rPr lang="en-US" dirty="0"/>
            </a:br>
            <a:r>
              <a:rPr lang="en-US" dirty="0"/>
              <a:t>(i.e., </a:t>
            </a:r>
            <a:r>
              <a:rPr lang="en-US" i="1" dirty="0"/>
              <a:t>who</a:t>
            </a:r>
            <a:r>
              <a:rPr lang="en-US" dirty="0"/>
              <a:t>, </a:t>
            </a:r>
            <a:r>
              <a:rPr lang="en-US" i="1" dirty="0"/>
              <a:t>when</a:t>
            </a:r>
            <a:r>
              <a:rPr lang="en-US" dirty="0"/>
              <a:t>, </a:t>
            </a:r>
            <a:r>
              <a:rPr lang="en-US" i="1" dirty="0"/>
              <a:t>where</a:t>
            </a:r>
            <a:r>
              <a:rPr lang="en-US" dirty="0"/>
              <a:t>, </a:t>
            </a:r>
            <a:r>
              <a:rPr lang="en-US" i="1" dirty="0"/>
              <a:t>what</a:t>
            </a:r>
            <a:r>
              <a:rPr lang="en-US" dirty="0"/>
              <a:t>, </a:t>
            </a:r>
            <a:r>
              <a:rPr lang="en-US" i="1" dirty="0"/>
              <a:t>why </a:t>
            </a:r>
            <a:r>
              <a:rPr lang="en-US" dirty="0"/>
              <a:t>and </a:t>
            </a:r>
            <a:r>
              <a:rPr lang="en-US" i="1" dirty="0"/>
              <a:t>how</a:t>
            </a:r>
            <a:r>
              <a:rPr lang="en-US" dirty="0"/>
              <a:t>) </a:t>
            </a:r>
            <a:br>
              <a:rPr lang="en-US" dirty="0"/>
            </a:b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5292" t="37774" r="9118" b="53661"/>
          <a:stretch/>
        </p:blipFill>
        <p:spPr>
          <a:xfrm>
            <a:off x="112297" y="4106775"/>
            <a:ext cx="8325853" cy="13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4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0978" y="1077689"/>
            <a:ext cx="7394036" cy="4721085"/>
          </a:xfrm>
        </p:spPr>
        <p:txBody>
          <a:bodyPr/>
          <a:lstStyle/>
          <a:p>
            <a:r>
              <a:rPr lang="en-US" dirty="0" smtClean="0"/>
              <a:t>Event detection tasks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TI: Trigger Identification</a:t>
            </a:r>
          </a:p>
          <a:p>
            <a:pPr lvl="1"/>
            <a:r>
              <a:rPr lang="en-US" dirty="0"/>
              <a:t>TC: Trigger Classification within a predefined event classes:</a:t>
            </a:r>
          </a:p>
          <a:p>
            <a:pPr marL="342900" lvl="1" indent="0">
              <a:buNone/>
            </a:pPr>
            <a:r>
              <a:rPr lang="en-US" dirty="0"/>
              <a:t>In our case we will centralize our focus on finance-news related events, for instance</a:t>
            </a:r>
            <a:r>
              <a:rPr lang="en-US" dirty="0" smtClean="0"/>
              <a:t>:</a:t>
            </a:r>
            <a:endParaRPr lang="en-US" dirty="0" smtClean="0"/>
          </a:p>
          <a:p>
            <a:r>
              <a:rPr lang="en-US" dirty="0" smtClean="0"/>
              <a:t>Role identification	</a:t>
            </a:r>
          </a:p>
          <a:p>
            <a:pPr lvl="1"/>
            <a:r>
              <a:rPr lang="en-US" dirty="0" smtClean="0"/>
              <a:t>event </a:t>
            </a:r>
            <a:r>
              <a:rPr lang="en-US" dirty="0"/>
              <a:t>argument </a:t>
            </a:r>
            <a:r>
              <a:rPr lang="en-US" dirty="0" smtClean="0"/>
              <a:t>detection </a:t>
            </a:r>
          </a:p>
          <a:p>
            <a:pPr lvl="1" algn="l"/>
            <a:r>
              <a:rPr lang="en-US" dirty="0" smtClean="0"/>
              <a:t>argument role</a:t>
            </a:r>
            <a:r>
              <a:rPr lang="en-US" dirty="0"/>
              <a:t> </a:t>
            </a:r>
            <a:r>
              <a:rPr lang="en-US" dirty="0" smtClean="0"/>
              <a:t>identification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342900" lvl="1" indent="0">
              <a:buNone/>
            </a:pPr>
            <a:endParaRPr lang="en-US" dirty="0" smtClean="0"/>
          </a:p>
          <a:p>
            <a:pPr marL="342900" lvl="1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extraction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2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92353" y="1286693"/>
            <a:ext cx="8591765" cy="47210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412" y="200185"/>
            <a:ext cx="6826460" cy="1093038"/>
          </a:xfrm>
        </p:spPr>
        <p:txBody>
          <a:bodyPr/>
          <a:lstStyle/>
          <a:p>
            <a:pPr algn="ctr"/>
            <a:r>
              <a:rPr lang="en-US" dirty="0" smtClean="0"/>
              <a:t>Event Classes for News-related Financial Topics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2096" y="1367099"/>
            <a:ext cx="2697544" cy="618450"/>
          </a:xfrm>
          <a:prstGeom prst="rect">
            <a:avLst/>
          </a:prstGeom>
          <a:solidFill>
            <a:srgbClr val="00A4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Financial performance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6077" y="1367099"/>
            <a:ext cx="2697544" cy="618450"/>
          </a:xfrm>
          <a:prstGeom prst="rect">
            <a:avLst/>
          </a:prstGeom>
          <a:solidFill>
            <a:srgbClr val="00A4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HR</a:t>
            </a:r>
            <a:r>
              <a:rPr lang="fr-FR" dirty="0" smtClean="0">
                <a:solidFill>
                  <a:schemeClr val="bg1"/>
                </a:solidFill>
              </a:rPr>
              <a:t> - </a:t>
            </a:r>
            <a:r>
              <a:rPr lang="en-US" dirty="0" smtClean="0">
                <a:solidFill>
                  <a:schemeClr val="bg1"/>
                </a:solidFill>
              </a:rPr>
              <a:t>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6407" y="1494483"/>
            <a:ext cx="1176930" cy="363682"/>
          </a:xfrm>
          <a:prstGeom prst="rect">
            <a:avLst/>
          </a:prstGeom>
          <a:solidFill>
            <a:srgbClr val="5C9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Topic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344" y="2508996"/>
            <a:ext cx="1176930" cy="363682"/>
          </a:xfrm>
          <a:prstGeom prst="rect">
            <a:avLst/>
          </a:prstGeom>
          <a:solidFill>
            <a:srgbClr val="5C93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solidFill>
                  <a:schemeClr val="bg1"/>
                </a:solidFill>
              </a:rPr>
              <a:t>Event</a:t>
            </a: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93" r="2978"/>
          <a:stretch/>
        </p:blipFill>
        <p:spPr>
          <a:xfrm>
            <a:off x="1575972" y="2189910"/>
            <a:ext cx="2723668" cy="3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830" r="2606"/>
          <a:stretch/>
        </p:blipFill>
        <p:spPr>
          <a:xfrm>
            <a:off x="4676499" y="2241012"/>
            <a:ext cx="2873828" cy="188684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4592750" y="4529103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4" descr="\\MAGNUM\Projects\Microsoft\Cloud Power FY12\Design\Icons\PNGs\IT_guy.png"/>
          <p:cNvPicPr>
            <a:picLocks noChangeAspect="1" noChangeArrowheads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76499" y="4545281"/>
            <a:ext cx="641092" cy="6410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899" y="5024139"/>
            <a:ext cx="2585434" cy="9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5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axefinance">
  <a:themeElements>
    <a:clrScheme name="axefinance_colors">
      <a:dk1>
        <a:srgbClr val="00242E"/>
      </a:dk1>
      <a:lt1>
        <a:sysClr val="window" lastClr="FFFFFF"/>
      </a:lt1>
      <a:dk2>
        <a:srgbClr val="00242E"/>
      </a:dk2>
      <a:lt2>
        <a:srgbClr val="EEECE1"/>
      </a:lt2>
      <a:accent1>
        <a:srgbClr val="5C92AB"/>
      </a:accent1>
      <a:accent2>
        <a:srgbClr val="FF6B00"/>
      </a:accent2>
      <a:accent3>
        <a:srgbClr val="00B1A5"/>
      </a:accent3>
      <a:accent4>
        <a:srgbClr val="C2B7AD"/>
      </a:accent4>
      <a:accent5>
        <a:srgbClr val="003366"/>
      </a:accent5>
      <a:accent6>
        <a:srgbClr val="FAC08F"/>
      </a:accent6>
      <a:hlink>
        <a:srgbClr val="00B1A5"/>
      </a:hlink>
      <a:folHlink>
        <a:srgbClr val="800080"/>
      </a:folHlink>
    </a:clrScheme>
    <a:fontScheme name="axefinance_font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_20-04.potx" id="{4586DF44-2B42-4EA3-8FD0-48782B58B522}" vid="{4BEBA38E-F922-4AE9-BE27-60D68CCD2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ontology - Copy</Template>
  <TotalTime>921</TotalTime>
  <Words>228</Words>
  <Application>Microsoft Office PowerPoint</Application>
  <PresentationFormat>On-screen Show (4:3)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Segoe UI</vt:lpstr>
      <vt:lpstr>Tw Cen MT</vt:lpstr>
      <vt:lpstr>Theme_axefinance</vt:lpstr>
      <vt:lpstr>PowerPoint Presentation</vt:lpstr>
      <vt:lpstr>PowerPoint Presentation</vt:lpstr>
      <vt:lpstr>PowerPoint Presentation</vt:lpstr>
      <vt:lpstr>Event extraction</vt:lpstr>
      <vt:lpstr>Event extraction</vt:lpstr>
      <vt:lpstr>Event extraction</vt:lpstr>
      <vt:lpstr>Event extraction</vt:lpstr>
      <vt:lpstr>Event extraction</vt:lpstr>
      <vt:lpstr>Event Classes for News-related Financial Topics</vt:lpstr>
      <vt:lpstr>Event extraction - additional steps: </vt:lpstr>
      <vt:lpstr>Event extraction – Challenges </vt:lpstr>
      <vt:lpstr>Event extraction – Challenges </vt:lpstr>
      <vt:lpstr>Event extraction – Challenges </vt:lpstr>
      <vt:lpstr>Event extraction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Fatma BENNOUR</dc:creator>
  <cp:lastModifiedBy>Fatma BENNOUR</cp:lastModifiedBy>
  <cp:revision>45</cp:revision>
  <dcterms:created xsi:type="dcterms:W3CDTF">2021-03-01T08:26:50Z</dcterms:created>
  <dcterms:modified xsi:type="dcterms:W3CDTF">2021-03-02T11:23:32Z</dcterms:modified>
</cp:coreProperties>
</file>